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8" r:id="rId4"/>
    <p:sldId id="257" r:id="rId5"/>
  </p:sldIdLst>
  <p:sldSz cx="9144000" cy="6858000" type="screen4x3"/>
  <p:notesSz cx="6858000" cy="9144000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16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C1ACB-6BAA-4560-85D8-BE985532FE18}" type="datetimeFigureOut">
              <a:rPr lang="sr-Latn-CS" smtClean="0"/>
              <a:pPr/>
              <a:t>4.9.2017.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E9B2A7-1E86-419A-8A6B-69D6CE092F76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C1ACB-6BAA-4560-85D8-BE985532FE18}" type="datetimeFigureOut">
              <a:rPr lang="sr-Latn-CS" smtClean="0"/>
              <a:pPr/>
              <a:t>4.9.2017.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E9B2A7-1E86-419A-8A6B-69D6CE092F76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C1ACB-6BAA-4560-85D8-BE985532FE18}" type="datetimeFigureOut">
              <a:rPr lang="sr-Latn-CS" smtClean="0"/>
              <a:pPr/>
              <a:t>4.9.2017.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E9B2A7-1E86-419A-8A6B-69D6CE092F76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C1ACB-6BAA-4560-85D8-BE985532FE18}" type="datetimeFigureOut">
              <a:rPr lang="sr-Latn-CS" smtClean="0"/>
              <a:pPr/>
              <a:t>4.9.2017.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E9B2A7-1E86-419A-8A6B-69D6CE092F76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C1ACB-6BAA-4560-85D8-BE985532FE18}" type="datetimeFigureOut">
              <a:rPr lang="sr-Latn-CS" smtClean="0"/>
              <a:pPr/>
              <a:t>4.9.2017.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E9B2A7-1E86-419A-8A6B-69D6CE092F76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C1ACB-6BAA-4560-85D8-BE985532FE18}" type="datetimeFigureOut">
              <a:rPr lang="sr-Latn-CS" smtClean="0"/>
              <a:pPr/>
              <a:t>4.9.2017.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E9B2A7-1E86-419A-8A6B-69D6CE092F76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C1ACB-6BAA-4560-85D8-BE985532FE18}" type="datetimeFigureOut">
              <a:rPr lang="sr-Latn-CS" smtClean="0"/>
              <a:pPr/>
              <a:t>4.9.2017.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E9B2A7-1E86-419A-8A6B-69D6CE092F76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C1ACB-6BAA-4560-85D8-BE985532FE18}" type="datetimeFigureOut">
              <a:rPr lang="sr-Latn-CS" smtClean="0"/>
              <a:pPr/>
              <a:t>4.9.2017.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E9B2A7-1E86-419A-8A6B-69D6CE092F76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C1ACB-6BAA-4560-85D8-BE985532FE18}" type="datetimeFigureOut">
              <a:rPr lang="sr-Latn-CS" smtClean="0"/>
              <a:pPr/>
              <a:t>4.9.2017.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E9B2A7-1E86-419A-8A6B-69D6CE092F76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C1ACB-6BAA-4560-85D8-BE985532FE18}" type="datetimeFigureOut">
              <a:rPr lang="sr-Latn-CS" smtClean="0"/>
              <a:pPr/>
              <a:t>4.9.2017.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E9B2A7-1E86-419A-8A6B-69D6CE092F76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C1ACB-6BAA-4560-85D8-BE985532FE18}" type="datetimeFigureOut">
              <a:rPr lang="sr-Latn-CS" smtClean="0"/>
              <a:pPr/>
              <a:t>4.9.2017.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E9B2A7-1E86-419A-8A6B-69D6CE092F76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7C1ACB-6BAA-4560-85D8-BE985532FE18}" type="datetimeFigureOut">
              <a:rPr lang="sr-Latn-CS" smtClean="0"/>
              <a:pPr/>
              <a:t>4.9.2017.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E9B2A7-1E86-419A-8A6B-69D6CE092F76}" type="slidenum">
              <a:rPr lang="hr-HR" smtClean="0"/>
              <a:pPr/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C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286000" y="2077042"/>
            <a:ext cx="4572000" cy="1477328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hr-HR" sz="2000" b="1" dirty="0">
                <a:solidFill>
                  <a:srgbClr val="002060"/>
                </a:solidFill>
                <a:latin typeface="Arial"/>
              </a:rPr>
              <a:t>Izvješće o radu</a:t>
            </a:r>
          </a:p>
          <a:p>
            <a:pPr algn="ctr">
              <a:lnSpc>
                <a:spcPct val="150000"/>
              </a:lnSpc>
              <a:defRPr/>
            </a:pPr>
            <a:r>
              <a:rPr lang="hr-HR" sz="2000" b="1" dirty="0">
                <a:solidFill>
                  <a:srgbClr val="002060"/>
                </a:solidFill>
                <a:latin typeface="Arial"/>
              </a:rPr>
              <a:t> Sekcije za </a:t>
            </a:r>
            <a:r>
              <a:rPr lang="hr-HR" sz="2000" b="1" dirty="0" smtClean="0">
                <a:solidFill>
                  <a:srgbClr val="002060"/>
                </a:solidFill>
                <a:latin typeface="Arial"/>
              </a:rPr>
              <a:t>teorijsku i računalnu kemiju </a:t>
            </a:r>
            <a:r>
              <a:rPr lang="hr-HR" sz="2000" b="1" dirty="0">
                <a:solidFill>
                  <a:srgbClr val="002060"/>
                </a:solidFill>
                <a:latin typeface="Arial"/>
              </a:rPr>
              <a:t>HKD </a:t>
            </a:r>
            <a:endParaRPr lang="hr-HR" sz="20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86980288"/>
              </p:ext>
            </p:extLst>
          </p:nvPr>
        </p:nvGraphicFramePr>
        <p:xfrm>
          <a:off x="512120" y="1105312"/>
          <a:ext cx="7848872" cy="555600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92953"/>
                <a:gridCol w="6055919"/>
              </a:tblGrid>
              <a:tr h="26809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14.00-14.05</a:t>
                      </a:r>
                      <a:endParaRPr lang="en-GB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68" marR="6306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Introduction</a:t>
                      </a:r>
                      <a:endParaRPr lang="en-GB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68" marR="63068" marT="0" marB="0"/>
                </a:tc>
              </a:tr>
              <a:tr h="34968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 </a:t>
                      </a:r>
                      <a:endParaRPr lang="en-GB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68" marR="6306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 </a:t>
                      </a:r>
                      <a:endParaRPr lang="en-GB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68" marR="63068" marT="0" marB="0"/>
                </a:tc>
              </a:tr>
              <a:tr h="115395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14.05-14.45</a:t>
                      </a:r>
                      <a:endParaRPr lang="en-GB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68" marR="6306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“Radical SAM enzymes for biotechnology”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 </a:t>
                      </a:r>
                      <a:r>
                        <a:rPr lang="en-GB" sz="1600" dirty="0" err="1">
                          <a:effectLst/>
                        </a:rPr>
                        <a:t>Dr.</a:t>
                      </a:r>
                      <a:r>
                        <a:rPr lang="en-GB" sz="1600" dirty="0">
                          <a:effectLst/>
                        </a:rPr>
                        <a:t> Christof </a:t>
                      </a:r>
                      <a:r>
                        <a:rPr lang="en-GB" sz="1600" dirty="0" err="1">
                          <a:effectLst/>
                        </a:rPr>
                        <a:t>Jäger</a:t>
                      </a:r>
                      <a:r>
                        <a:rPr lang="en-GB" sz="1600" dirty="0">
                          <a:effectLst/>
                        </a:rPr>
                        <a:t>, Faculty of Engineering of the University of Nottingham, Nottingham, UK</a:t>
                      </a: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 </a:t>
                      </a:r>
                      <a:endParaRPr lang="en-GB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68" marR="63068" marT="0" marB="0"/>
                </a:tc>
              </a:tr>
              <a:tr h="107236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14.45-15.25</a:t>
                      </a:r>
                      <a:endParaRPr lang="en-GB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68" marR="6306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“Modelling the reactions catalysed by coenzyme B</a:t>
                      </a:r>
                      <a:r>
                        <a:rPr lang="en-GB" sz="1600" baseline="-25000" dirty="0">
                          <a:effectLst/>
                        </a:rPr>
                        <a:t>12</a:t>
                      </a:r>
                      <a:r>
                        <a:rPr lang="en-GB" sz="1600" dirty="0">
                          <a:effectLst/>
                        </a:rPr>
                        <a:t>-dependent enzymes: Accuracy and cost-quality balance”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 err="1">
                          <a:effectLst/>
                        </a:rPr>
                        <a:t>Dr.</a:t>
                      </a:r>
                      <a:r>
                        <a:rPr lang="en-GB" sz="1600" dirty="0">
                          <a:effectLst/>
                        </a:rPr>
                        <a:t> Christian Wick, </a:t>
                      </a:r>
                      <a:r>
                        <a:rPr lang="en-GB" sz="1600" dirty="0" err="1">
                          <a:effectLst/>
                        </a:rPr>
                        <a:t>Ruđer</a:t>
                      </a:r>
                      <a:r>
                        <a:rPr lang="en-GB" sz="1600" dirty="0">
                          <a:effectLst/>
                        </a:rPr>
                        <a:t> </a:t>
                      </a:r>
                      <a:r>
                        <a:rPr lang="en-GB" sz="1600" dirty="0" err="1">
                          <a:effectLst/>
                        </a:rPr>
                        <a:t>Bošković</a:t>
                      </a:r>
                      <a:r>
                        <a:rPr lang="en-GB" sz="1600" dirty="0">
                          <a:effectLst/>
                        </a:rPr>
                        <a:t> Institute, Zagreb, Croatia</a:t>
                      </a:r>
                      <a:endParaRPr lang="en-GB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68" marR="63068" marT="0" marB="0"/>
                </a:tc>
              </a:tr>
              <a:tr h="26809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 </a:t>
                      </a:r>
                      <a:endParaRPr lang="en-GB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68" marR="6306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 </a:t>
                      </a:r>
                      <a:endParaRPr lang="en-GB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68" marR="63068" marT="0" marB="0"/>
                </a:tc>
              </a:tr>
              <a:tr h="26809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15.25-15.40</a:t>
                      </a:r>
                      <a:endParaRPr lang="en-GB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68" marR="6306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Pause</a:t>
                      </a:r>
                      <a:endParaRPr lang="en-GB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68" marR="63068" marT="0" marB="0"/>
                </a:tc>
              </a:tr>
              <a:tr h="26809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 </a:t>
                      </a:r>
                      <a:endParaRPr lang="en-GB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68" marR="6306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 </a:t>
                      </a:r>
                      <a:endParaRPr lang="en-GB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68" marR="63068" marT="0" marB="0"/>
                </a:tc>
              </a:tr>
              <a:tr h="94796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15.40-16.20</a:t>
                      </a:r>
                      <a:endParaRPr lang="en-GB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68" marR="6306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“The influence of chemical change on protein dynamics: A case study with pyruvate </a:t>
                      </a:r>
                      <a:r>
                        <a:rPr lang="en-US" sz="1600" dirty="0" err="1">
                          <a:effectLst/>
                        </a:rPr>
                        <a:t>formate-lyase</a:t>
                      </a:r>
                      <a:r>
                        <a:rPr lang="en-US" sz="1600" dirty="0">
                          <a:effectLst/>
                        </a:rPr>
                        <a:t>”</a:t>
                      </a:r>
                      <a:endParaRPr lang="en-GB" sz="16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Marko </a:t>
                      </a:r>
                      <a:r>
                        <a:rPr lang="en-GB" sz="1600" dirty="0" err="1">
                          <a:effectLst/>
                        </a:rPr>
                        <a:t>Hanževački</a:t>
                      </a:r>
                      <a:r>
                        <a:rPr lang="en-GB" sz="1600" dirty="0">
                          <a:effectLst/>
                        </a:rPr>
                        <a:t>, mag. chem., </a:t>
                      </a:r>
                      <a:r>
                        <a:rPr lang="en-GB" sz="1600" dirty="0" err="1">
                          <a:effectLst/>
                        </a:rPr>
                        <a:t>Ruđer</a:t>
                      </a:r>
                      <a:r>
                        <a:rPr lang="en-GB" sz="1600" dirty="0">
                          <a:effectLst/>
                        </a:rPr>
                        <a:t> </a:t>
                      </a:r>
                      <a:r>
                        <a:rPr lang="en-GB" sz="1600" dirty="0" err="1">
                          <a:effectLst/>
                        </a:rPr>
                        <a:t>Bošković</a:t>
                      </a:r>
                      <a:r>
                        <a:rPr lang="en-GB" sz="1600" dirty="0">
                          <a:effectLst/>
                        </a:rPr>
                        <a:t> Institute, Zagreb, Croatia</a:t>
                      </a:r>
                      <a:endParaRPr lang="en-GB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68" marR="63068" marT="0" marB="0"/>
                </a:tc>
              </a:tr>
              <a:tr h="26809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 </a:t>
                      </a:r>
                      <a:endParaRPr lang="en-GB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68" marR="6306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 </a:t>
                      </a:r>
                      <a:endParaRPr lang="en-GB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68" marR="63068" marT="0" marB="0"/>
                </a:tc>
              </a:tr>
              <a:tr h="26809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16.20</a:t>
                      </a:r>
                      <a:endParaRPr lang="en-GB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68" marR="6306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Closing remarks</a:t>
                      </a:r>
                      <a:endParaRPr lang="en-GB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68" marR="63068" marT="0" marB="0"/>
                </a:tc>
              </a:tr>
              <a:tr h="26809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 </a:t>
                      </a:r>
                      <a:endParaRPr lang="en-GB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68" marR="6306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 </a:t>
                      </a:r>
                      <a:endParaRPr lang="en-GB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68" marR="63068" marT="0" marB="0"/>
                </a:tc>
              </a:tr>
            </a:tbl>
          </a:graphicData>
        </a:graphic>
      </p:graphicFrame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1699680" y="116632"/>
            <a:ext cx="5728556" cy="8925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r-HR" altLang="en-US" sz="2600" b="1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Mini</a:t>
            </a:r>
            <a:r>
              <a:rPr kumimoji="0" lang="hr-HR" altLang="en-US" sz="2600" b="1" i="0" u="none" strike="noStrike" cap="none" normalizeH="0" dirty="0" smtClean="0">
                <a:ln>
                  <a:noFill/>
                </a:ln>
                <a:solidFill>
                  <a:schemeClr val="tx2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conference on</a:t>
            </a:r>
            <a:endParaRPr kumimoji="0" lang="hr-HR" altLang="en-US" sz="2600" b="1" i="0" u="none" strike="noStrike" cap="none" normalizeH="0" baseline="0" dirty="0" smtClean="0">
              <a:ln>
                <a:noFill/>
              </a:ln>
              <a:solidFill>
                <a:schemeClr val="tx2"/>
              </a:solidFill>
              <a:effectLst/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r-HR" altLang="en-US" sz="2600" b="1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Computational </a:t>
            </a:r>
            <a:r>
              <a:rPr kumimoji="0" lang="hr-HR" altLang="en-US" sz="2600" b="1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study of radical </a:t>
            </a:r>
            <a:r>
              <a:rPr kumimoji="0" lang="hr-HR" altLang="en-US" sz="2600" b="1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enzymes</a:t>
            </a:r>
          </a:p>
        </p:txBody>
      </p:sp>
      <p:pic>
        <p:nvPicPr>
          <p:cNvPr id="4" name="Picture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136" y="42335"/>
            <a:ext cx="1065530" cy="100662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4"/>
          <p:cNvPicPr/>
          <p:nvPr/>
        </p:nvPicPr>
        <p:blipFill>
          <a:blip r:embed="rId3"/>
          <a:stretch>
            <a:fillRect/>
          </a:stretch>
        </p:blipFill>
        <p:spPr>
          <a:xfrm>
            <a:off x="7299160" y="42335"/>
            <a:ext cx="1080120" cy="1034035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8120984" y="6595064"/>
            <a:ext cx="99418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sz="1400" b="1" dirty="0" smtClean="0"/>
              <a:t>28. 6. 2017</a:t>
            </a:r>
            <a:endParaRPr lang="en-GB" sz="1400" b="1" dirty="0"/>
          </a:p>
        </p:txBody>
      </p:sp>
    </p:spTree>
    <p:extLst>
      <p:ext uri="{BB962C8B-B14F-4D97-AF65-F5344CB8AC3E}">
        <p14:creationId xmlns:p14="http://schemas.microsoft.com/office/powerpoint/2010/main" val="23025936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7504" y="188640"/>
            <a:ext cx="8928992" cy="68634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000" b="1" dirty="0" smtClean="0">
                <a:solidFill>
                  <a:srgbClr val="002060"/>
                </a:solidFill>
              </a:rPr>
              <a:t>Ostala održana</a:t>
            </a:r>
            <a:r>
              <a:rPr lang="hr-HR" sz="2000" b="1" dirty="0" smtClean="0">
                <a:solidFill>
                  <a:srgbClr val="002060"/>
                </a:solidFill>
              </a:rPr>
              <a:t> </a:t>
            </a:r>
            <a:r>
              <a:rPr lang="hr-HR" sz="2000" b="1" dirty="0" smtClean="0">
                <a:solidFill>
                  <a:srgbClr val="002060"/>
                </a:solidFill>
              </a:rPr>
              <a:t>predavanja</a:t>
            </a:r>
            <a:r>
              <a:rPr lang="hr-HR" sz="2000" b="1" dirty="0" smtClean="0">
                <a:solidFill>
                  <a:srgbClr val="002060"/>
                </a:solidFill>
              </a:rPr>
              <a:t>:</a:t>
            </a:r>
          </a:p>
          <a:p>
            <a:endParaRPr lang="hr-HR" sz="2000" b="1" dirty="0" smtClean="0">
              <a:solidFill>
                <a:srgbClr val="002060"/>
              </a:solidFill>
            </a:endParaRPr>
          </a:p>
          <a:p>
            <a:pPr lvl="0">
              <a:lnSpc>
                <a:spcPct val="150000"/>
              </a:lnSpc>
            </a:pPr>
            <a:r>
              <a:rPr lang="hr-HR" sz="2000" b="1" dirty="0" smtClean="0">
                <a:solidFill>
                  <a:srgbClr val="002060"/>
                </a:solidFill>
              </a:rPr>
              <a:t>1. </a:t>
            </a:r>
            <a:r>
              <a:rPr lang="en-GB" sz="2000" b="1" dirty="0" err="1">
                <a:solidFill>
                  <a:srgbClr val="002060"/>
                </a:solidFill>
              </a:rPr>
              <a:t>Dr.</a:t>
            </a:r>
            <a:r>
              <a:rPr lang="en-GB" sz="2000" b="1" dirty="0">
                <a:solidFill>
                  <a:srgbClr val="002060"/>
                </a:solidFill>
              </a:rPr>
              <a:t> Anna Maria </a:t>
            </a:r>
            <a:r>
              <a:rPr lang="en-GB" sz="2000" b="1" dirty="0" err="1">
                <a:solidFill>
                  <a:srgbClr val="002060"/>
                </a:solidFill>
              </a:rPr>
              <a:t>Maciolek</a:t>
            </a:r>
            <a:r>
              <a:rPr lang="en-GB" sz="2000" b="1" dirty="0" smtClean="0">
                <a:solidFill>
                  <a:srgbClr val="002060"/>
                </a:solidFill>
              </a:rPr>
              <a:t>  </a:t>
            </a:r>
            <a:r>
              <a:rPr lang="hr-HR" sz="2000" b="1" dirty="0" smtClean="0">
                <a:solidFill>
                  <a:srgbClr val="002060"/>
                </a:solidFill>
              </a:rPr>
              <a:t>„</a:t>
            </a:r>
            <a:r>
              <a:rPr lang="en-GB" sz="2000" b="1" dirty="0" smtClean="0">
                <a:solidFill>
                  <a:srgbClr val="002060"/>
                </a:solidFill>
              </a:rPr>
              <a:t>Effective pair potentials and collective </a:t>
            </a:r>
            <a:r>
              <a:rPr lang="en-GB" sz="2000" b="1" dirty="0" err="1" smtClean="0">
                <a:solidFill>
                  <a:srgbClr val="002060"/>
                </a:solidFill>
              </a:rPr>
              <a:t>behaviors</a:t>
            </a:r>
            <a:r>
              <a:rPr lang="en-GB" sz="2000" b="1" dirty="0" smtClean="0">
                <a:solidFill>
                  <a:srgbClr val="002060"/>
                </a:solidFill>
              </a:rPr>
              <a:t> of colloids in near-critical solvents</a:t>
            </a:r>
            <a:r>
              <a:rPr lang="hr-HR" sz="2000" b="1" dirty="0" smtClean="0">
                <a:solidFill>
                  <a:srgbClr val="002060"/>
                </a:solidFill>
              </a:rPr>
              <a:t>”</a:t>
            </a:r>
            <a:r>
              <a:rPr lang="en-GB" sz="2000" b="1" dirty="0" smtClean="0">
                <a:solidFill>
                  <a:srgbClr val="002060"/>
                </a:solidFill>
              </a:rPr>
              <a:t> </a:t>
            </a:r>
            <a:r>
              <a:rPr lang="hr-HR" sz="2000" b="1" dirty="0" smtClean="0">
                <a:solidFill>
                  <a:srgbClr val="002060"/>
                </a:solidFill>
              </a:rPr>
              <a:t>11</a:t>
            </a:r>
            <a:r>
              <a:rPr lang="en-GB" sz="2000" b="1" dirty="0" smtClean="0">
                <a:solidFill>
                  <a:srgbClr val="002060"/>
                </a:solidFill>
              </a:rPr>
              <a:t>. </a:t>
            </a:r>
            <a:r>
              <a:rPr lang="hr-HR" sz="2000" b="1" dirty="0" smtClean="0">
                <a:solidFill>
                  <a:srgbClr val="002060"/>
                </a:solidFill>
              </a:rPr>
              <a:t>travnja</a:t>
            </a:r>
            <a:r>
              <a:rPr lang="en-GB" sz="2000" b="1" dirty="0" smtClean="0">
                <a:solidFill>
                  <a:srgbClr val="002060"/>
                </a:solidFill>
              </a:rPr>
              <a:t> 201</a:t>
            </a:r>
            <a:r>
              <a:rPr lang="hr-HR" sz="2000" b="1" dirty="0">
                <a:solidFill>
                  <a:srgbClr val="002060"/>
                </a:solidFill>
              </a:rPr>
              <a:t>7</a:t>
            </a:r>
            <a:r>
              <a:rPr lang="en-GB" sz="2000" b="1" dirty="0" smtClean="0">
                <a:solidFill>
                  <a:srgbClr val="002060"/>
                </a:solidFill>
              </a:rPr>
              <a:t>.</a:t>
            </a:r>
            <a:r>
              <a:rPr lang="hr-HR" sz="2000" b="1" dirty="0" smtClean="0">
                <a:solidFill>
                  <a:srgbClr val="002060"/>
                </a:solidFill>
              </a:rPr>
              <a:t> </a:t>
            </a:r>
            <a:r>
              <a:rPr lang="hr-HR" sz="2000" b="1" baseline="30000" dirty="0" smtClean="0">
                <a:solidFill>
                  <a:srgbClr val="002060"/>
                </a:solidFill>
              </a:rPr>
              <a:t>*</a:t>
            </a:r>
            <a:endParaRPr lang="en-GB" sz="2000" b="1" baseline="30000" dirty="0" smtClean="0">
              <a:solidFill>
                <a:srgbClr val="002060"/>
              </a:solidFill>
            </a:endParaRPr>
          </a:p>
          <a:p>
            <a:pPr lvl="0">
              <a:lnSpc>
                <a:spcPct val="150000"/>
              </a:lnSpc>
            </a:pPr>
            <a:r>
              <a:rPr lang="hr-HR" sz="2000" b="1" dirty="0">
                <a:solidFill>
                  <a:srgbClr val="002060"/>
                </a:solidFill>
              </a:rPr>
              <a:t>2</a:t>
            </a:r>
            <a:r>
              <a:rPr lang="hr-HR" sz="2000" b="1" dirty="0" smtClean="0">
                <a:solidFill>
                  <a:srgbClr val="002060"/>
                </a:solidFill>
              </a:rPr>
              <a:t>. </a:t>
            </a:r>
            <a:r>
              <a:rPr lang="en-GB" sz="2000" b="1" dirty="0" err="1">
                <a:solidFill>
                  <a:srgbClr val="002060"/>
                </a:solidFill>
              </a:rPr>
              <a:t>Dr.</a:t>
            </a:r>
            <a:r>
              <a:rPr lang="en-GB" sz="2000" b="1" dirty="0">
                <a:solidFill>
                  <a:srgbClr val="002060"/>
                </a:solidFill>
              </a:rPr>
              <a:t> Piotr </a:t>
            </a:r>
            <a:r>
              <a:rPr lang="en-GB" sz="2000" b="1" dirty="0" err="1" smtClean="0">
                <a:solidFill>
                  <a:srgbClr val="002060"/>
                </a:solidFill>
              </a:rPr>
              <a:t>Nowakowski</a:t>
            </a:r>
            <a:r>
              <a:rPr lang="hr-HR" sz="2000" b="1" dirty="0" smtClean="0">
                <a:solidFill>
                  <a:srgbClr val="002060"/>
                </a:solidFill>
              </a:rPr>
              <a:t> </a:t>
            </a:r>
            <a:r>
              <a:rPr lang="hr-HR" sz="2000" b="1" dirty="0" smtClean="0">
                <a:solidFill>
                  <a:srgbClr val="002060"/>
                </a:solidFill>
              </a:rPr>
              <a:t>„</a:t>
            </a:r>
            <a:r>
              <a:rPr lang="en-GB" sz="2000" b="1" dirty="0" smtClean="0">
                <a:solidFill>
                  <a:srgbClr val="002060"/>
                </a:solidFill>
              </a:rPr>
              <a:t>Critical </a:t>
            </a:r>
            <a:r>
              <a:rPr lang="en-GB" sz="2000" b="1" dirty="0" err="1" smtClean="0">
                <a:solidFill>
                  <a:srgbClr val="002060"/>
                </a:solidFill>
              </a:rPr>
              <a:t>casimir</a:t>
            </a:r>
            <a:r>
              <a:rPr lang="en-GB" sz="2000" b="1" dirty="0" smtClean="0">
                <a:solidFill>
                  <a:srgbClr val="002060"/>
                </a:solidFill>
              </a:rPr>
              <a:t> forces between defects in 2d </a:t>
            </a:r>
            <a:r>
              <a:rPr lang="en-GB" sz="2000" b="1" dirty="0" err="1" smtClean="0">
                <a:solidFill>
                  <a:srgbClr val="002060"/>
                </a:solidFill>
              </a:rPr>
              <a:t>ising</a:t>
            </a:r>
            <a:r>
              <a:rPr lang="en-GB" sz="2000" b="1" dirty="0" smtClean="0">
                <a:solidFill>
                  <a:srgbClr val="002060"/>
                </a:solidFill>
              </a:rPr>
              <a:t> mode</a:t>
            </a:r>
            <a:r>
              <a:rPr lang="hr-HR" sz="2000" b="1" dirty="0" smtClean="0">
                <a:solidFill>
                  <a:srgbClr val="002060"/>
                </a:solidFill>
              </a:rPr>
              <a:t>”</a:t>
            </a:r>
            <a:r>
              <a:rPr lang="en-GB" sz="2000" b="1" dirty="0" smtClean="0">
                <a:solidFill>
                  <a:srgbClr val="002060"/>
                </a:solidFill>
              </a:rPr>
              <a:t> </a:t>
            </a:r>
            <a:r>
              <a:rPr lang="hr-HR" sz="2000" b="1" dirty="0" smtClean="0">
                <a:solidFill>
                  <a:srgbClr val="002060"/>
                </a:solidFill>
              </a:rPr>
              <a:t>11.</a:t>
            </a:r>
            <a:r>
              <a:rPr lang="en-GB" sz="2000" b="1" dirty="0" smtClean="0">
                <a:solidFill>
                  <a:srgbClr val="002060"/>
                </a:solidFill>
              </a:rPr>
              <a:t> </a:t>
            </a:r>
            <a:r>
              <a:rPr lang="hr-HR" sz="2000" b="1" dirty="0" smtClean="0">
                <a:solidFill>
                  <a:srgbClr val="002060"/>
                </a:solidFill>
              </a:rPr>
              <a:t>travnja</a:t>
            </a:r>
            <a:r>
              <a:rPr lang="en-GB" sz="2000" b="1" dirty="0" smtClean="0">
                <a:solidFill>
                  <a:srgbClr val="002060"/>
                </a:solidFill>
              </a:rPr>
              <a:t> 201</a:t>
            </a:r>
            <a:r>
              <a:rPr lang="hr-HR" sz="2000" b="1" dirty="0" smtClean="0">
                <a:solidFill>
                  <a:srgbClr val="002060"/>
                </a:solidFill>
              </a:rPr>
              <a:t>7</a:t>
            </a:r>
            <a:r>
              <a:rPr lang="en-GB" sz="2000" b="1" dirty="0" smtClean="0">
                <a:solidFill>
                  <a:srgbClr val="002060"/>
                </a:solidFill>
              </a:rPr>
              <a:t>.</a:t>
            </a:r>
            <a:endParaRPr lang="en-GB" sz="2000" b="1" dirty="0">
              <a:solidFill>
                <a:srgbClr val="002060"/>
              </a:solidFill>
            </a:endParaRPr>
          </a:p>
          <a:p>
            <a:pPr lvl="0">
              <a:lnSpc>
                <a:spcPct val="150000"/>
              </a:lnSpc>
            </a:pPr>
            <a:r>
              <a:rPr lang="hr-HR" sz="2000" b="1" dirty="0">
                <a:solidFill>
                  <a:srgbClr val="002060"/>
                </a:solidFill>
              </a:rPr>
              <a:t>3</a:t>
            </a:r>
            <a:r>
              <a:rPr lang="hr-HR" sz="2000" b="1" dirty="0" smtClean="0">
                <a:solidFill>
                  <a:srgbClr val="002060"/>
                </a:solidFill>
              </a:rPr>
              <a:t>. Dr. sc. Jurica Novak </a:t>
            </a:r>
            <a:r>
              <a:rPr lang="en-GB" sz="2000" b="1" dirty="0" smtClean="0">
                <a:solidFill>
                  <a:srgbClr val="002060"/>
                </a:solidFill>
              </a:rPr>
              <a:t> </a:t>
            </a:r>
            <a:r>
              <a:rPr lang="hr-HR" sz="2000" b="1" dirty="0" smtClean="0">
                <a:solidFill>
                  <a:srgbClr val="002060"/>
                </a:solidFill>
              </a:rPr>
              <a:t>„</a:t>
            </a:r>
            <a:r>
              <a:rPr lang="en-GB" sz="2000" b="1" dirty="0" err="1" smtClean="0">
                <a:solidFill>
                  <a:srgbClr val="002060"/>
                </a:solidFill>
              </a:rPr>
              <a:t>Fotokemija</a:t>
            </a:r>
            <a:r>
              <a:rPr lang="en-GB" sz="2000" b="1" dirty="0" smtClean="0">
                <a:solidFill>
                  <a:srgbClr val="002060"/>
                </a:solidFill>
              </a:rPr>
              <a:t> 1- </a:t>
            </a:r>
            <a:r>
              <a:rPr lang="en-GB" sz="2000" b="1" dirty="0" err="1" smtClean="0">
                <a:solidFill>
                  <a:srgbClr val="002060"/>
                </a:solidFill>
              </a:rPr>
              <a:t>i</a:t>
            </a:r>
            <a:r>
              <a:rPr lang="en-GB" sz="2000" b="1" dirty="0" smtClean="0">
                <a:solidFill>
                  <a:srgbClr val="002060"/>
                </a:solidFill>
              </a:rPr>
              <a:t> 2-naftola </a:t>
            </a:r>
            <a:r>
              <a:rPr lang="en-GB" sz="2000" b="1" dirty="0" err="1" smtClean="0">
                <a:solidFill>
                  <a:srgbClr val="002060"/>
                </a:solidFill>
              </a:rPr>
              <a:t>i</a:t>
            </a:r>
            <a:r>
              <a:rPr lang="en-GB" sz="2000" b="1" dirty="0" smtClean="0">
                <a:solidFill>
                  <a:srgbClr val="002060"/>
                </a:solidFill>
              </a:rPr>
              <a:t> </a:t>
            </a:r>
            <a:r>
              <a:rPr lang="en-GB" sz="2000" b="1" dirty="0" err="1" smtClean="0">
                <a:solidFill>
                  <a:srgbClr val="002060"/>
                </a:solidFill>
              </a:rPr>
              <a:t>njihovih</a:t>
            </a:r>
            <a:r>
              <a:rPr lang="en-GB" sz="2000" b="1" dirty="0" smtClean="0">
                <a:solidFill>
                  <a:srgbClr val="002060"/>
                </a:solidFill>
              </a:rPr>
              <a:t> </a:t>
            </a:r>
            <a:r>
              <a:rPr lang="en-GB" sz="2000" b="1" dirty="0" err="1" smtClean="0">
                <a:solidFill>
                  <a:srgbClr val="002060"/>
                </a:solidFill>
              </a:rPr>
              <a:t>klastera</a:t>
            </a:r>
            <a:r>
              <a:rPr lang="en-GB" sz="2000" b="1" dirty="0" smtClean="0">
                <a:solidFill>
                  <a:srgbClr val="002060"/>
                </a:solidFill>
              </a:rPr>
              <a:t> s </a:t>
            </a:r>
            <a:r>
              <a:rPr lang="en-GB" sz="2000" b="1" dirty="0" err="1" smtClean="0">
                <a:solidFill>
                  <a:srgbClr val="002060"/>
                </a:solidFill>
              </a:rPr>
              <a:t>vodom</a:t>
            </a:r>
            <a:r>
              <a:rPr lang="hr-HR" sz="2000" b="1" dirty="0" smtClean="0">
                <a:solidFill>
                  <a:srgbClr val="002060"/>
                </a:solidFill>
              </a:rPr>
              <a:t>”</a:t>
            </a:r>
            <a:r>
              <a:rPr lang="en-GB" sz="2000" b="1" dirty="0" smtClean="0">
                <a:solidFill>
                  <a:srgbClr val="002060"/>
                </a:solidFill>
              </a:rPr>
              <a:t>  </a:t>
            </a:r>
            <a:r>
              <a:rPr lang="hr-HR" sz="2000" b="1" dirty="0" smtClean="0">
                <a:solidFill>
                  <a:srgbClr val="002060"/>
                </a:solidFill>
              </a:rPr>
              <a:t>25</a:t>
            </a:r>
            <a:r>
              <a:rPr lang="en-GB" sz="2000" b="1" dirty="0" smtClean="0">
                <a:solidFill>
                  <a:srgbClr val="002060"/>
                </a:solidFill>
              </a:rPr>
              <a:t>. </a:t>
            </a:r>
            <a:r>
              <a:rPr lang="hr-HR" sz="2000" b="1" dirty="0" smtClean="0">
                <a:solidFill>
                  <a:srgbClr val="002060"/>
                </a:solidFill>
              </a:rPr>
              <a:t>travnja</a:t>
            </a:r>
            <a:r>
              <a:rPr lang="en-GB" sz="2000" b="1" dirty="0" smtClean="0">
                <a:solidFill>
                  <a:srgbClr val="002060"/>
                </a:solidFill>
              </a:rPr>
              <a:t> 201</a:t>
            </a:r>
            <a:r>
              <a:rPr lang="hr-HR" sz="2000" b="1" dirty="0" smtClean="0">
                <a:solidFill>
                  <a:srgbClr val="002060"/>
                </a:solidFill>
              </a:rPr>
              <a:t>7</a:t>
            </a:r>
            <a:r>
              <a:rPr lang="en-GB" sz="2000" b="1" dirty="0" smtClean="0">
                <a:solidFill>
                  <a:srgbClr val="002060"/>
                </a:solidFill>
              </a:rPr>
              <a:t>.</a:t>
            </a:r>
            <a:endParaRPr lang="en-GB" sz="2000" b="1" dirty="0">
              <a:solidFill>
                <a:srgbClr val="002060"/>
              </a:solidFill>
            </a:endParaRPr>
          </a:p>
          <a:p>
            <a:pPr lvl="0">
              <a:lnSpc>
                <a:spcPct val="150000"/>
              </a:lnSpc>
            </a:pPr>
            <a:r>
              <a:rPr lang="hr-HR" sz="2000" b="1" dirty="0">
                <a:solidFill>
                  <a:srgbClr val="002060"/>
                </a:solidFill>
              </a:rPr>
              <a:t>4</a:t>
            </a:r>
            <a:r>
              <a:rPr lang="hr-HR" sz="2000" b="1" dirty="0" smtClean="0">
                <a:solidFill>
                  <a:srgbClr val="002060"/>
                </a:solidFill>
              </a:rPr>
              <a:t>. </a:t>
            </a:r>
            <a:r>
              <a:rPr lang="en-GB" sz="2000" b="1" dirty="0">
                <a:solidFill>
                  <a:srgbClr val="002060"/>
                </a:solidFill>
              </a:rPr>
              <a:t>Marko Tomin, mag. chem.</a:t>
            </a:r>
            <a:r>
              <a:rPr lang="en-GB" sz="2000" b="1" dirty="0" smtClean="0">
                <a:solidFill>
                  <a:srgbClr val="002060"/>
                </a:solidFill>
              </a:rPr>
              <a:t> </a:t>
            </a:r>
            <a:r>
              <a:rPr lang="hr-HR" sz="2000" b="1" dirty="0" smtClean="0">
                <a:solidFill>
                  <a:srgbClr val="002060"/>
                </a:solidFill>
              </a:rPr>
              <a:t>„</a:t>
            </a:r>
            <a:r>
              <a:rPr lang="en-GB" sz="2000" b="1" dirty="0" err="1" smtClean="0">
                <a:solidFill>
                  <a:srgbClr val="002060"/>
                </a:solidFill>
              </a:rPr>
              <a:t>Usporedba</a:t>
            </a:r>
            <a:r>
              <a:rPr lang="en-GB" sz="2000" b="1" dirty="0" smtClean="0">
                <a:solidFill>
                  <a:srgbClr val="002060"/>
                </a:solidFill>
              </a:rPr>
              <a:t> </a:t>
            </a:r>
            <a:r>
              <a:rPr lang="en-GB" sz="2000" b="1" dirty="0" err="1" smtClean="0">
                <a:solidFill>
                  <a:srgbClr val="002060"/>
                </a:solidFill>
              </a:rPr>
              <a:t>dipeptidil</a:t>
            </a:r>
            <a:r>
              <a:rPr lang="en-GB" sz="2000" b="1" dirty="0" smtClean="0">
                <a:solidFill>
                  <a:srgbClr val="002060"/>
                </a:solidFill>
              </a:rPr>
              <a:t> </a:t>
            </a:r>
            <a:r>
              <a:rPr lang="en-GB" sz="2000" b="1" dirty="0" err="1" smtClean="0">
                <a:solidFill>
                  <a:srgbClr val="002060"/>
                </a:solidFill>
              </a:rPr>
              <a:t>peptidaza</a:t>
            </a:r>
            <a:r>
              <a:rPr lang="en-GB" sz="2000" b="1" dirty="0" smtClean="0">
                <a:solidFill>
                  <a:srgbClr val="002060"/>
                </a:solidFill>
              </a:rPr>
              <a:t> iii </a:t>
            </a:r>
            <a:r>
              <a:rPr lang="en-GB" sz="2000" b="1" dirty="0" err="1" smtClean="0">
                <a:solidFill>
                  <a:srgbClr val="002060"/>
                </a:solidFill>
              </a:rPr>
              <a:t>iz</a:t>
            </a:r>
            <a:r>
              <a:rPr lang="en-GB" sz="2000" b="1" dirty="0" smtClean="0">
                <a:solidFill>
                  <a:srgbClr val="002060"/>
                </a:solidFill>
              </a:rPr>
              <a:t> </a:t>
            </a:r>
            <a:r>
              <a:rPr lang="en-GB" sz="2000" b="1" dirty="0" err="1" smtClean="0">
                <a:solidFill>
                  <a:srgbClr val="002060"/>
                </a:solidFill>
              </a:rPr>
              <a:t>mezofilne</a:t>
            </a:r>
            <a:r>
              <a:rPr lang="en-GB" sz="2000" b="1" dirty="0" smtClean="0">
                <a:solidFill>
                  <a:srgbClr val="002060"/>
                </a:solidFill>
              </a:rPr>
              <a:t> </a:t>
            </a:r>
            <a:r>
              <a:rPr lang="en-GB" sz="2000" b="1" dirty="0" err="1" smtClean="0">
                <a:solidFill>
                  <a:srgbClr val="002060"/>
                </a:solidFill>
              </a:rPr>
              <a:t>i</a:t>
            </a:r>
            <a:r>
              <a:rPr lang="en-GB" sz="2000" b="1" dirty="0" smtClean="0">
                <a:solidFill>
                  <a:srgbClr val="002060"/>
                </a:solidFill>
              </a:rPr>
              <a:t> </a:t>
            </a:r>
            <a:r>
              <a:rPr lang="en-GB" sz="2000" b="1" dirty="0" err="1" smtClean="0">
                <a:solidFill>
                  <a:srgbClr val="002060"/>
                </a:solidFill>
              </a:rPr>
              <a:t>termofilne</a:t>
            </a:r>
            <a:r>
              <a:rPr lang="en-GB" sz="2000" b="1" dirty="0" smtClean="0">
                <a:solidFill>
                  <a:srgbClr val="002060"/>
                </a:solidFill>
              </a:rPr>
              <a:t> </a:t>
            </a:r>
            <a:r>
              <a:rPr lang="en-GB" sz="2000" b="1" dirty="0" err="1" smtClean="0">
                <a:solidFill>
                  <a:srgbClr val="002060"/>
                </a:solidFill>
              </a:rPr>
              <a:t>bakterije</a:t>
            </a:r>
            <a:r>
              <a:rPr lang="hr-HR" sz="2000" b="1" dirty="0" smtClean="0">
                <a:solidFill>
                  <a:srgbClr val="002060"/>
                </a:solidFill>
              </a:rPr>
              <a:t>”</a:t>
            </a:r>
            <a:r>
              <a:rPr lang="en-GB" sz="2000" b="1" dirty="0" smtClean="0">
                <a:solidFill>
                  <a:srgbClr val="002060"/>
                </a:solidFill>
              </a:rPr>
              <a:t>  </a:t>
            </a:r>
            <a:r>
              <a:rPr lang="hr-HR" sz="2000" b="1" dirty="0" smtClean="0">
                <a:solidFill>
                  <a:srgbClr val="002060"/>
                </a:solidFill>
              </a:rPr>
              <a:t>4</a:t>
            </a:r>
            <a:r>
              <a:rPr lang="en-GB" sz="2000" b="1" dirty="0" smtClean="0">
                <a:solidFill>
                  <a:srgbClr val="002060"/>
                </a:solidFill>
              </a:rPr>
              <a:t>. </a:t>
            </a:r>
            <a:r>
              <a:rPr lang="hr-HR" sz="2000" b="1" dirty="0" smtClean="0">
                <a:solidFill>
                  <a:srgbClr val="002060"/>
                </a:solidFill>
              </a:rPr>
              <a:t>srpnja</a:t>
            </a:r>
            <a:r>
              <a:rPr lang="en-GB" sz="2000" b="1" dirty="0" smtClean="0">
                <a:solidFill>
                  <a:srgbClr val="002060"/>
                </a:solidFill>
              </a:rPr>
              <a:t> 201</a:t>
            </a:r>
            <a:r>
              <a:rPr lang="hr-HR" sz="2000" b="1" dirty="0" smtClean="0">
                <a:solidFill>
                  <a:srgbClr val="002060"/>
                </a:solidFill>
              </a:rPr>
              <a:t>7</a:t>
            </a:r>
            <a:r>
              <a:rPr lang="en-GB" sz="2000" b="1" dirty="0" smtClean="0">
                <a:solidFill>
                  <a:srgbClr val="002060"/>
                </a:solidFill>
              </a:rPr>
              <a:t>. </a:t>
            </a:r>
            <a:endParaRPr lang="en-GB" sz="2000" b="1" dirty="0">
              <a:solidFill>
                <a:srgbClr val="002060"/>
              </a:solidFill>
            </a:endParaRPr>
          </a:p>
          <a:p>
            <a:pPr lvl="0">
              <a:lnSpc>
                <a:spcPct val="150000"/>
              </a:lnSpc>
            </a:pPr>
            <a:r>
              <a:rPr lang="hr-HR" sz="2000" b="1" dirty="0" smtClean="0">
                <a:solidFill>
                  <a:srgbClr val="002060"/>
                </a:solidFill>
              </a:rPr>
              <a:t>7. </a:t>
            </a:r>
            <a:r>
              <a:rPr lang="en-GB" sz="2000" b="1" dirty="0" err="1">
                <a:solidFill>
                  <a:srgbClr val="002060"/>
                </a:solidFill>
              </a:rPr>
              <a:t>Domagoj</a:t>
            </a:r>
            <a:r>
              <a:rPr lang="en-GB" sz="2000" b="1" dirty="0">
                <a:solidFill>
                  <a:srgbClr val="002060"/>
                </a:solidFill>
              </a:rPr>
              <a:t> </a:t>
            </a:r>
            <a:r>
              <a:rPr lang="en-GB" sz="2000" b="1" dirty="0" err="1">
                <a:solidFill>
                  <a:srgbClr val="002060"/>
                </a:solidFill>
              </a:rPr>
              <a:t>Fijan</a:t>
            </a:r>
            <a:r>
              <a:rPr lang="en-GB" sz="2000" b="1" dirty="0">
                <a:solidFill>
                  <a:srgbClr val="002060"/>
                </a:solidFill>
              </a:rPr>
              <a:t>, mag. chem.</a:t>
            </a:r>
            <a:r>
              <a:rPr lang="en-GB" sz="2000" b="1" dirty="0" smtClean="0">
                <a:solidFill>
                  <a:srgbClr val="002060"/>
                </a:solidFill>
              </a:rPr>
              <a:t> </a:t>
            </a:r>
            <a:r>
              <a:rPr lang="hr-HR" sz="2000" b="1" dirty="0" smtClean="0">
                <a:solidFill>
                  <a:srgbClr val="002060"/>
                </a:solidFill>
              </a:rPr>
              <a:t>„</a:t>
            </a:r>
            <a:r>
              <a:rPr lang="en-GB" sz="2000" b="1" dirty="0">
                <a:solidFill>
                  <a:srgbClr val="002060"/>
                </a:solidFill>
              </a:rPr>
              <a:t>Thermodynamic anomalies and network topology in liquids</a:t>
            </a:r>
            <a:r>
              <a:rPr lang="hr-HR" sz="2000" b="1" dirty="0" smtClean="0">
                <a:solidFill>
                  <a:srgbClr val="002060"/>
                </a:solidFill>
              </a:rPr>
              <a:t>”</a:t>
            </a:r>
            <a:r>
              <a:rPr lang="en-GB" sz="2000" b="1" dirty="0" smtClean="0">
                <a:solidFill>
                  <a:srgbClr val="002060"/>
                </a:solidFill>
              </a:rPr>
              <a:t> </a:t>
            </a:r>
            <a:r>
              <a:rPr lang="hr-HR" sz="2000" b="1" dirty="0">
                <a:solidFill>
                  <a:srgbClr val="002060"/>
                </a:solidFill>
              </a:rPr>
              <a:t>1</a:t>
            </a:r>
            <a:r>
              <a:rPr lang="en-GB" sz="2000" b="1" dirty="0" smtClean="0">
                <a:solidFill>
                  <a:srgbClr val="002060"/>
                </a:solidFill>
              </a:rPr>
              <a:t>2</a:t>
            </a:r>
            <a:r>
              <a:rPr lang="hr-HR" sz="2000" b="1" dirty="0" smtClean="0">
                <a:solidFill>
                  <a:srgbClr val="002060"/>
                </a:solidFill>
              </a:rPr>
              <a:t>.</a:t>
            </a:r>
            <a:r>
              <a:rPr lang="en-GB" sz="2000" b="1" dirty="0" smtClean="0">
                <a:solidFill>
                  <a:srgbClr val="002060"/>
                </a:solidFill>
              </a:rPr>
              <a:t> </a:t>
            </a:r>
            <a:r>
              <a:rPr lang="hr-HR" sz="2000" b="1" dirty="0" smtClean="0">
                <a:solidFill>
                  <a:srgbClr val="002060"/>
                </a:solidFill>
              </a:rPr>
              <a:t>srpnja</a:t>
            </a:r>
            <a:r>
              <a:rPr lang="en-GB" sz="2000" b="1" dirty="0" smtClean="0">
                <a:solidFill>
                  <a:srgbClr val="002060"/>
                </a:solidFill>
              </a:rPr>
              <a:t> 201</a:t>
            </a:r>
            <a:r>
              <a:rPr lang="hr-HR" sz="2000" b="1" dirty="0" smtClean="0">
                <a:solidFill>
                  <a:srgbClr val="002060"/>
                </a:solidFill>
              </a:rPr>
              <a:t>7</a:t>
            </a:r>
            <a:r>
              <a:rPr lang="en-GB" sz="2000" b="1" dirty="0" smtClean="0">
                <a:solidFill>
                  <a:srgbClr val="002060"/>
                </a:solidFill>
              </a:rPr>
              <a:t>.</a:t>
            </a:r>
            <a:endParaRPr lang="en-GB" sz="2000" b="1" dirty="0">
              <a:solidFill>
                <a:srgbClr val="002060"/>
              </a:solidFill>
            </a:endParaRPr>
          </a:p>
          <a:p>
            <a:pPr lvl="0">
              <a:lnSpc>
                <a:spcPct val="150000"/>
              </a:lnSpc>
            </a:pPr>
            <a:r>
              <a:rPr lang="hr-HR" sz="2000" b="1" dirty="0" smtClean="0">
                <a:solidFill>
                  <a:srgbClr val="002060"/>
                </a:solidFill>
              </a:rPr>
              <a:t>8. </a:t>
            </a:r>
            <a:r>
              <a:rPr lang="en-GB" sz="2000" b="1" dirty="0" err="1">
                <a:solidFill>
                  <a:srgbClr val="002060"/>
                </a:solidFill>
              </a:rPr>
              <a:t>Fabijan</a:t>
            </a:r>
            <a:r>
              <a:rPr lang="en-GB" sz="2000" b="1" dirty="0">
                <a:solidFill>
                  <a:srgbClr val="002060"/>
                </a:solidFill>
              </a:rPr>
              <a:t> </a:t>
            </a:r>
            <a:r>
              <a:rPr lang="en-GB" sz="2000" b="1" dirty="0" err="1">
                <a:solidFill>
                  <a:srgbClr val="002060"/>
                </a:solidFill>
              </a:rPr>
              <a:t>Pavošević</a:t>
            </a:r>
            <a:r>
              <a:rPr lang="en-GB" sz="2000" b="1" dirty="0">
                <a:solidFill>
                  <a:srgbClr val="002060"/>
                </a:solidFill>
              </a:rPr>
              <a:t>, mag. chem.</a:t>
            </a:r>
            <a:r>
              <a:rPr lang="en-GB" sz="2000" b="1" dirty="0" smtClean="0">
                <a:solidFill>
                  <a:srgbClr val="002060"/>
                </a:solidFill>
              </a:rPr>
              <a:t> </a:t>
            </a:r>
            <a:r>
              <a:rPr lang="hr-HR" sz="2000" b="1" dirty="0" smtClean="0">
                <a:solidFill>
                  <a:srgbClr val="002060"/>
                </a:solidFill>
              </a:rPr>
              <a:t>„</a:t>
            </a:r>
            <a:r>
              <a:rPr lang="en-GB" sz="2000" b="1" dirty="0">
                <a:solidFill>
                  <a:srgbClr val="002060"/>
                </a:solidFill>
              </a:rPr>
              <a:t>Explicitly correlated methods for large molecular systems</a:t>
            </a:r>
            <a:r>
              <a:rPr lang="hr-HR" sz="2000" b="1" dirty="0" smtClean="0">
                <a:solidFill>
                  <a:srgbClr val="002060"/>
                </a:solidFill>
              </a:rPr>
              <a:t>”</a:t>
            </a:r>
            <a:r>
              <a:rPr lang="en-GB" sz="2000" b="1" dirty="0" smtClean="0">
                <a:solidFill>
                  <a:srgbClr val="002060"/>
                </a:solidFill>
              </a:rPr>
              <a:t> </a:t>
            </a:r>
            <a:r>
              <a:rPr lang="hr-HR" sz="2000" b="1" dirty="0" smtClean="0">
                <a:solidFill>
                  <a:srgbClr val="002060"/>
                </a:solidFill>
              </a:rPr>
              <a:t>6.</a:t>
            </a:r>
            <a:r>
              <a:rPr lang="en-GB" sz="2000" b="1" dirty="0" smtClean="0">
                <a:solidFill>
                  <a:srgbClr val="002060"/>
                </a:solidFill>
              </a:rPr>
              <a:t> </a:t>
            </a:r>
            <a:r>
              <a:rPr lang="en-GB" sz="2000" b="1" dirty="0" err="1">
                <a:solidFill>
                  <a:srgbClr val="002060"/>
                </a:solidFill>
              </a:rPr>
              <a:t>rujna</a:t>
            </a:r>
            <a:r>
              <a:rPr lang="en-GB" sz="2000" b="1" dirty="0">
                <a:solidFill>
                  <a:srgbClr val="002060"/>
                </a:solidFill>
              </a:rPr>
              <a:t> </a:t>
            </a:r>
            <a:r>
              <a:rPr lang="en-GB" sz="2000" b="1" dirty="0" smtClean="0">
                <a:solidFill>
                  <a:srgbClr val="002060"/>
                </a:solidFill>
              </a:rPr>
              <a:t>201</a:t>
            </a:r>
            <a:r>
              <a:rPr lang="hr-HR" sz="2000" b="1" dirty="0" smtClean="0">
                <a:solidFill>
                  <a:srgbClr val="002060"/>
                </a:solidFill>
              </a:rPr>
              <a:t>7</a:t>
            </a:r>
            <a:r>
              <a:rPr lang="en-GB" sz="2000" b="1" dirty="0" smtClean="0">
                <a:solidFill>
                  <a:srgbClr val="002060"/>
                </a:solidFill>
              </a:rPr>
              <a:t>.</a:t>
            </a:r>
            <a:endParaRPr lang="en-GB" sz="2000" b="1" dirty="0">
              <a:solidFill>
                <a:srgbClr val="002060"/>
              </a:solidFill>
            </a:endParaRPr>
          </a:p>
          <a:p>
            <a:pPr lvl="0"/>
            <a:endParaRPr lang="hr-HR" sz="2000" dirty="0" smtClean="0">
              <a:solidFill>
                <a:srgbClr val="002060"/>
              </a:solidFill>
            </a:endParaRPr>
          </a:p>
          <a:p>
            <a:pPr lvl="0"/>
            <a:endParaRPr lang="hr-HR" sz="2000" dirty="0" smtClean="0">
              <a:solidFill>
                <a:srgbClr val="002060"/>
              </a:solidFill>
              <a:ea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14282" y="428604"/>
            <a:ext cx="8715404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b="1" dirty="0" smtClean="0">
                <a:solidFill>
                  <a:srgbClr val="002060"/>
                </a:solidFill>
              </a:rPr>
              <a:t>Prijedlog plana rada Sekcije za organsku kemiju za </a:t>
            </a:r>
            <a:r>
              <a:rPr lang="hr-HR" b="1" dirty="0" smtClean="0">
                <a:solidFill>
                  <a:srgbClr val="002060"/>
                </a:solidFill>
              </a:rPr>
              <a:t>2017/18 </a:t>
            </a:r>
            <a:r>
              <a:rPr lang="hr-HR" b="1" dirty="0" smtClean="0">
                <a:solidFill>
                  <a:srgbClr val="002060"/>
                </a:solidFill>
              </a:rPr>
              <a:t>godinu:</a:t>
            </a:r>
          </a:p>
          <a:p>
            <a:endParaRPr lang="hr-HR" b="1" dirty="0" smtClean="0">
              <a:solidFill>
                <a:srgbClr val="002060"/>
              </a:solidFill>
            </a:endParaRPr>
          </a:p>
          <a:p>
            <a:endParaRPr lang="hr-HR" b="1" dirty="0" smtClean="0">
              <a:solidFill>
                <a:srgbClr val="002060"/>
              </a:solidFill>
            </a:endParaRPr>
          </a:p>
          <a:p>
            <a:pPr>
              <a:buFontTx/>
              <a:buChar char="-"/>
            </a:pPr>
            <a:r>
              <a:rPr lang="hr-HR" dirty="0" smtClean="0">
                <a:solidFill>
                  <a:srgbClr val="002060"/>
                </a:solidFill>
              </a:rPr>
              <a:t> Nastaviti s organizacijom predavanja domaćih i inozemnih </a:t>
            </a:r>
            <a:r>
              <a:rPr lang="hr-HR" dirty="0" smtClean="0">
                <a:solidFill>
                  <a:srgbClr val="002060"/>
                </a:solidFill>
              </a:rPr>
              <a:t>predavača</a:t>
            </a:r>
          </a:p>
          <a:p>
            <a:pPr>
              <a:buFontTx/>
              <a:buChar char="-"/>
            </a:pPr>
            <a:r>
              <a:rPr lang="hr-HR" dirty="0">
                <a:solidFill>
                  <a:srgbClr val="002060"/>
                </a:solidFill>
              </a:rPr>
              <a:t> </a:t>
            </a:r>
            <a:r>
              <a:rPr lang="hr-HR" dirty="0" smtClean="0">
                <a:solidFill>
                  <a:srgbClr val="002060"/>
                </a:solidFill>
              </a:rPr>
              <a:t>Popularizacija računalne kemije </a:t>
            </a:r>
            <a:endParaRPr lang="hr-HR" dirty="0" smtClean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3657</TotalTime>
  <Words>295</Words>
  <Application>Microsoft Office PowerPoint</Application>
  <PresentationFormat>On-screen Show (4:3)</PresentationFormat>
  <Paragraphs>44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bkovacevic2</dc:creator>
  <cp:lastModifiedBy>boris</cp:lastModifiedBy>
  <cp:revision>14</cp:revision>
  <dcterms:created xsi:type="dcterms:W3CDTF">2013-05-20T08:05:48Z</dcterms:created>
  <dcterms:modified xsi:type="dcterms:W3CDTF">2017-09-06T18:51:46Z</dcterms:modified>
</cp:coreProperties>
</file>